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75" autoAdjust="0"/>
    <p:restoredTop sz="94660"/>
  </p:normalViewPr>
  <p:slideViewPr>
    <p:cSldViewPr snapToGrid="0">
      <p:cViewPr varScale="1">
        <p:scale>
          <a:sx n="88" d="100"/>
          <a:sy n="88" d="100"/>
        </p:scale>
        <p:origin x="355" y="-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7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7" y="4421085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D490F78-8C91-431A-B3CE-8BC54A35F846}" type="datetimeFigureOut">
              <a:rPr lang="he-IL" smtClean="0"/>
              <a:t>ט"ו/שבט/תשפ"ד</a:t>
            </a:fld>
            <a:endParaRPr lang="he-IL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71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6" y="5719971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D3510DD-B603-4C20-A13A-5B1CA0CFA306}" type="slidenum">
              <a:rPr lang="he-IL" smtClean="0"/>
              <a:t>‹#›</a:t>
            </a:fld>
            <a:endParaRPr lang="he-IL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692646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0F78-8C91-431A-B3CE-8BC54A35F846}" type="datetimeFigureOut">
              <a:rPr lang="he-IL" smtClean="0"/>
              <a:t>ט"ו/שבט/תשפ"ד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10DD-B603-4C20-A13A-5B1CA0CFA3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7653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3" y="1030147"/>
            <a:ext cx="1979271" cy="4780344"/>
          </a:xfrm>
        </p:spPr>
        <p:txBody>
          <a:bodyPr vert="eaVert" anchor="ctr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6" y="1030147"/>
            <a:ext cx="7231605" cy="4780344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0F78-8C91-431A-B3CE-8BC54A35F846}" type="datetimeFigureOut">
              <a:rPr lang="he-IL" smtClean="0"/>
              <a:t>ט"ו/שבט/תשפ"ד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10DD-B603-4C20-A13A-5B1CA0CFA3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69109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0F78-8C91-431A-B3CE-8BC54A35F846}" type="datetimeFigureOut">
              <a:rPr lang="he-IL" smtClean="0"/>
              <a:t>ט"ו/שבט/תשפ"ד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10DD-B603-4C20-A13A-5B1CA0CFA3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56558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6" y="2900831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5" y="4267205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0F78-8C91-431A-B3CE-8BC54A35F846}" type="datetimeFigureOut">
              <a:rPr lang="he-IL" smtClean="0"/>
              <a:t>ט"ו/שבט/תשפ"ד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10DD-B603-4C20-A13A-5B1CA0CFA3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32817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0F78-8C91-431A-B3CE-8BC54A35F846}" type="datetimeFigureOut">
              <a:rPr lang="he-IL" smtClean="0"/>
              <a:t>ט"ו/שבט/תשפ"ד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10DD-B603-4C20-A13A-5B1CA0CFA306}" type="slidenum">
              <a:rPr lang="he-IL" smtClean="0"/>
              <a:t>‹#›</a:t>
            </a:fld>
            <a:endParaRPr lang="he-I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924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6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9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3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9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0F78-8C91-431A-B3CE-8BC54A35F846}" type="datetimeFigureOut">
              <a:rPr lang="he-IL" smtClean="0"/>
              <a:t>ט"ו/שבט/תשפ"ד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10DD-B603-4C20-A13A-5B1CA0CFA3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2545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0F78-8C91-431A-B3CE-8BC54A35F846}" type="datetimeFigureOut">
              <a:rPr lang="he-IL" smtClean="0"/>
              <a:t>ט"ו/שבט/תשפ"ד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10DD-B603-4C20-A13A-5B1CA0CFA3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63140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0F78-8C91-431A-B3CE-8BC54A35F846}" type="datetimeFigureOut">
              <a:rPr lang="he-IL" smtClean="0"/>
              <a:t>ט"ו/שבט/תשפ"ד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10DD-B603-4C20-A13A-5B1CA0CFA3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93293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0F78-8C91-431A-B3CE-8BC54A35F846}" type="datetimeFigureOut">
              <a:rPr lang="he-IL" smtClean="0"/>
              <a:t>ט"ו/שבט/תשפ"ד</a:t>
            </a:fld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10DD-B603-4C20-A13A-5B1CA0CFA306}" type="slidenum">
              <a:rPr lang="he-IL" smtClean="0"/>
              <a:t>‹#›</a:t>
            </a:fld>
            <a:endParaRPr lang="he-IL"/>
          </a:p>
        </p:txBody>
      </p:sp>
      <p:sp>
        <p:nvSpPr>
          <p:cNvPr id="58" name="Rectangle 57"/>
          <p:cNvSpPr/>
          <p:nvPr/>
        </p:nvSpPr>
        <p:spPr>
          <a:xfrm>
            <a:off x="1207431" y="601888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61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40"/>
            <a:ext cx="4658219" cy="365125"/>
          </a:xfrm>
        </p:spPr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9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7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86270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2" name="Rectangle 101"/>
          <p:cNvSpPr/>
          <p:nvPr/>
        </p:nvSpPr>
        <p:spPr>
          <a:xfrm>
            <a:off x="1207431" y="601888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81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3" y="4133093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0F78-8C91-431A-B3CE-8BC54A35F846}" type="datetimeFigureOut">
              <a:rPr lang="he-IL" smtClean="0"/>
              <a:t>ט"ו/שבט/תשפ"ד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40"/>
            <a:ext cx="4658219" cy="365125"/>
          </a:xfrm>
        </p:spPr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10DD-B603-4C20-A13A-5B1CA0CFA3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66187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92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6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D490F78-8C91-431A-B3CE-8BC54A35F846}" type="datetimeFigureOut">
              <a:rPr lang="he-IL" smtClean="0"/>
              <a:t>ט"ו/שבט/תשפ"ד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5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6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D3510DD-B603-4C20-A13A-5B1CA0CFA3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13352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7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891" indent="-274313" algn="r" defTabSz="914377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64" indent="-274313" algn="r" defTabSz="914377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377" indent="-228594" algn="r" defTabSz="914377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684" indent="-228594" algn="r" defTabSz="914377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47" indent="-228594" algn="r" defTabSz="914377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866" indent="-228594" algn="r" defTabSz="914377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29" indent="-228594" algn="r" defTabSz="914377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192" indent="-228594" algn="r" defTabSz="914377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355" indent="-228594" algn="r" defTabSz="914377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37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r" defTabSz="91437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r" defTabSz="91437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r" defTabSz="91437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r" defTabSz="91437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r" defTabSz="91437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r" defTabSz="91437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r" defTabSz="91437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r" defTabSz="91437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786063" y="1388420"/>
            <a:ext cx="10250905" cy="499291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e-IL" altLang="he-IL" sz="1600" dirty="0" smtClean="0"/>
          </a:p>
          <a:p>
            <a:pPr marL="0" indent="0">
              <a:buNone/>
            </a:pPr>
            <a:endParaRPr lang="he-IL" altLang="he-IL" sz="1600" dirty="0"/>
          </a:p>
        </p:txBody>
      </p:sp>
      <p:pic>
        <p:nvPicPr>
          <p:cNvPr id="4" name="Picture 5" descr="C:\Users\POLAKE\Desktop\מעלה הכרמל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935" y="405064"/>
            <a:ext cx="185737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1652337" y="1044409"/>
            <a:ext cx="969745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rgbClr val="1C1C1C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800">
                <a:solidFill>
                  <a:srgbClr val="1C1C1C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400">
                <a:solidFill>
                  <a:srgbClr val="1C1C1C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rgbClr val="1C1C1C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000">
                <a:solidFill>
                  <a:srgbClr val="1C1C1C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2000">
                <a:solidFill>
                  <a:srgbClr val="1C1C1C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2000">
                <a:solidFill>
                  <a:srgbClr val="1C1C1C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2000">
                <a:solidFill>
                  <a:srgbClr val="1C1C1C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2000">
                <a:solidFill>
                  <a:srgbClr val="1C1C1C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he-IL" altLang="he-IL" sz="3600" b="1" dirty="0" smtClean="0">
                <a:solidFill>
                  <a:srgbClr val="727CA3">
                    <a:lumMod val="75000"/>
                  </a:srgbClr>
                </a:solidFill>
                <a:latin typeface="Century Gothic"/>
                <a:cs typeface="Gisha" panose="020B0502040204020203" pitchFamily="34" charset="-79"/>
              </a:rPr>
              <a:t>פרסום מידע יזום  חופש המידע</a:t>
            </a:r>
            <a:endParaRPr lang="he-IL" altLang="he-IL" sz="3600" b="1" dirty="0">
              <a:solidFill>
                <a:srgbClr val="727CA3">
                  <a:lumMod val="75000"/>
                </a:srgbClr>
              </a:solidFill>
              <a:latin typeface="Century Gothic"/>
              <a:cs typeface="Gisha" panose="020B0502040204020203" pitchFamily="34" charset="-79"/>
            </a:endParaRP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V="1">
            <a:off x="1108323" y="1877993"/>
            <a:ext cx="10192093" cy="1588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>
              <a:solidFill>
                <a:prstClr val="black"/>
              </a:solidFill>
              <a:latin typeface="Century Gothic"/>
              <a:cs typeface="Gisha" panose="020B0502040204020203" pitchFamily="34" charset="-79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>
                <a:latin typeface="Century Gothic"/>
              </a:rPr>
              <a:pPr/>
              <a:t>1</a:t>
            </a:fld>
            <a:endParaRPr lang="en-US">
              <a:latin typeface="Century Gothic"/>
            </a:endParaRP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069401"/>
              </p:ext>
            </p:extLst>
          </p:nvPr>
        </p:nvGraphicFramePr>
        <p:xfrm>
          <a:off x="5486398" y="2553487"/>
          <a:ext cx="5773152" cy="3666424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3372117">
                  <a:extLst>
                    <a:ext uri="{9D8B030D-6E8A-4147-A177-3AD203B41FA5}">
                      <a16:colId xmlns:a16="http://schemas.microsoft.com/office/drawing/2014/main" val="1156692208"/>
                    </a:ext>
                  </a:extLst>
                </a:gridCol>
                <a:gridCol w="2401035">
                  <a:extLst>
                    <a:ext uri="{9D8B030D-6E8A-4147-A177-3AD203B41FA5}">
                      <a16:colId xmlns:a16="http://schemas.microsoft.com/office/drawing/2014/main" val="2782498437"/>
                    </a:ext>
                  </a:extLst>
                </a:gridCol>
              </a:tblGrid>
              <a:tr h="916606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3200" u="none" strike="noStrike" dirty="0">
                          <a:effectLst/>
                        </a:rPr>
                        <a:t>ימי אשפוז ברוטו</a:t>
                      </a:r>
                      <a:endParaRPr lang="he-IL" sz="3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377" rtl="0" eaLnBrk="1" fontAlgn="b" latinLnBrk="0" hangingPunct="1"/>
                      <a:r>
                        <a:rPr lang="en-US" sz="3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19,719</a:t>
                      </a:r>
                      <a:endParaRPr lang="he-IL" sz="3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34155718"/>
                  </a:ext>
                </a:extLst>
              </a:tr>
              <a:tr h="916606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3200" u="none" strike="noStrike" dirty="0">
                          <a:effectLst/>
                        </a:rPr>
                        <a:t>ימי אשפוז נטו</a:t>
                      </a:r>
                      <a:endParaRPr lang="he-IL" sz="3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3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19,527</a:t>
                      </a:r>
                      <a:endParaRPr lang="he-IL" sz="3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45584578"/>
                  </a:ext>
                </a:extLst>
              </a:tr>
              <a:tr h="916606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3200" u="none" strike="noStrike" dirty="0" smtClean="0">
                          <a:effectLst/>
                        </a:rPr>
                        <a:t>קבלות לאשפוז</a:t>
                      </a:r>
                      <a:endParaRPr lang="he-IL" sz="3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3200" u="none" strike="noStrike" dirty="0" smtClean="0">
                          <a:effectLst/>
                        </a:rPr>
                        <a:t>512</a:t>
                      </a:r>
                      <a:endParaRPr lang="he-IL" sz="3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84061938"/>
                  </a:ext>
                </a:extLst>
              </a:tr>
              <a:tr h="916606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3200" u="none" strike="noStrike">
                          <a:effectLst/>
                        </a:rPr>
                        <a:t>שחרורים מאשפוז</a:t>
                      </a:r>
                      <a:endParaRPr lang="he-IL" sz="3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3200" u="none" strike="noStrike" dirty="0" smtClean="0">
                          <a:effectLst/>
                        </a:rPr>
                        <a:t>504</a:t>
                      </a:r>
                      <a:endParaRPr lang="he-IL" sz="3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22708390"/>
                  </a:ext>
                </a:extLst>
              </a:tr>
            </a:tbl>
          </a:graphicData>
        </a:graphic>
      </p:graphicFrame>
      <p:pic>
        <p:nvPicPr>
          <p:cNvPr id="10" name="תמונה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105" y="2081130"/>
            <a:ext cx="3761795" cy="412274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334001" y="2034751"/>
            <a:ext cx="592555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u="sng" dirty="0" smtClean="0"/>
              <a:t>נתוני אשפוז כלל בית החולים רבעון 4 2023</a:t>
            </a:r>
            <a:endParaRPr lang="he-IL" sz="2400" b="1" u="sng" dirty="0"/>
          </a:p>
        </p:txBody>
      </p:sp>
    </p:spTree>
    <p:extLst>
      <p:ext uri="{BB962C8B-B14F-4D97-AF65-F5344CB8AC3E}">
        <p14:creationId xmlns:p14="http://schemas.microsoft.com/office/powerpoint/2010/main" val="2884865267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אוסטין">
  <a:themeElements>
    <a:clrScheme name="מקור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אוסטין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אוסטין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28</Words>
  <Application>Microsoft Office PowerPoint</Application>
  <PresentationFormat>מסך רחב</PresentationFormat>
  <Paragraphs>11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Century Gothic</vt:lpstr>
      <vt:lpstr>Gisha</vt:lpstr>
      <vt:lpstr>Wingdings 2</vt:lpstr>
      <vt:lpstr>אוסטין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יניב בן-דוד</dc:creator>
  <cp:lastModifiedBy>ביזן גלעד</cp:lastModifiedBy>
  <cp:revision>10</cp:revision>
  <dcterms:created xsi:type="dcterms:W3CDTF">2022-04-27T08:29:24Z</dcterms:created>
  <dcterms:modified xsi:type="dcterms:W3CDTF">2024-01-25T11:58:38Z</dcterms:modified>
</cp:coreProperties>
</file>